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Mono Light"/>
      <p:regular r:id="rId32"/>
      <p:bold r:id="rId33"/>
      <p:italic r:id="rId34"/>
      <p:boldItalic r:id="rId35"/>
    </p:embeddedFont>
    <p:embeddedFont>
      <p:font typeface="Google Sans"/>
      <p:regular r:id="rId36"/>
      <p:bold r:id="rId37"/>
      <p:italic r:id="rId38"/>
      <p:boldItalic r:id="rId39"/>
    </p:embeddedFont>
    <p:embeddedFont>
      <p:font typeface="Google Sans Medium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99B32C-173D-4BCA-A9B0-2E91A0A591CF}">
  <a:tblStyle styleId="{AD99B32C-173D-4BCA-A9B0-2E91A0A59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regular.fntdata"/><Relationship Id="rId42" Type="http://schemas.openxmlformats.org/officeDocument/2006/relationships/font" Target="fonts/GoogleSansMedium-italic.fntdata"/><Relationship Id="rId41" Type="http://schemas.openxmlformats.org/officeDocument/2006/relationships/font" Target="fonts/GoogleSansMedium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GoogleSansMedium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MonoLight-bold.fntdata"/><Relationship Id="rId32" Type="http://schemas.openxmlformats.org/officeDocument/2006/relationships/font" Target="fonts/RobotoMonoLight-regular.fntdata"/><Relationship Id="rId35" Type="http://schemas.openxmlformats.org/officeDocument/2006/relationships/font" Target="fonts/RobotoMonoLight-boldItalic.fntdata"/><Relationship Id="rId34" Type="http://schemas.openxmlformats.org/officeDocument/2006/relationships/font" Target="fonts/RobotoMonoLight-italic.fntdata"/><Relationship Id="rId37" Type="http://schemas.openxmlformats.org/officeDocument/2006/relationships/font" Target="fonts/GoogleSans-bold.fntdata"/><Relationship Id="rId36" Type="http://schemas.openxmlformats.org/officeDocument/2006/relationships/font" Target="fonts/GoogleSans-regular.fntdata"/><Relationship Id="rId39" Type="http://schemas.openxmlformats.org/officeDocument/2006/relationships/font" Target="fonts/GoogleSans-boldItalic.fntdata"/><Relationship Id="rId38" Type="http://schemas.openxmlformats.org/officeDocument/2006/relationships/font" Target="fonts/Google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lutter.cn/docs/development/add-to-app/android/add-flutter-fragment?tab=launch-with-rendermode-java-tab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flutter/samples/tree/master/add_to_app/multiple_flutters" TargetMode="External"/><Relationship Id="rId3" Type="http://schemas.openxmlformats.org/officeDocument/2006/relationships/hyperlink" Target="https://docs.google.com/document/d/1NwiZPWHd1te46eP2GWwIezDV9CdMQkODAMuF5kWdtLw/edit" TargetMode="External"/><Relationship Id="rId4" Type="http://schemas.openxmlformats.org/officeDocument/2006/relationships/hyperlink" Target="https://github.com/flutter/flutter/issues/72009" TargetMode="External"/><Relationship Id="rId5" Type="http://schemas.openxmlformats.org/officeDocument/2006/relationships/hyperlink" Target="http://flutter.dev/go/multiple-engine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fdKRufqUzQvERcqNIUSq-GdabXc4k8VIsClzRElJ6KY/edit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lutter.cn/docs/development/add-to-app/android/add-flutter-fragment?tab=launch-with-rendermode-java-tab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6c2ea51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6c2ea51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上午好，我很高兴给大家介绍 Flutter 2.0 轻量级引擎特性。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Flutter 虽然在之前的版本上也可以创建多个引擎实例，但官方 Flutter 2.0 通过对引擎创建过程的重构和优化，大幅降低了创建的耗时，并减少了额外的 Flutter Engine 的内存占用，从原来 Android 和 iOS 上的每个实例占用 10+MB 内存，降至每个实例约 180kB。 使用多个轻量级 Flutter 实例的好处是，我们可以在混合开发模式下，由之前的Activity（页面级别）的嵌入方式，有能力改为更灵活的 View 级别的卡片式控件，很大程度扩展了混合开发的应用场景。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5a5b54802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5a5b54802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82e9d012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82e9d012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前面讲到纯flutter应用只有一个FlutterActivity；混合应用可能有FlutterActivity和NativeActivity混合的跳转的情况存在。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https://flutter.cn/docs/development/add-to-app/android/add-flutter-fragment?tab=launch-with-rendermode-java-tab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72b213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72b213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每一个FlutterActivity都有相对应的FlutterView、AndroidShellHolder、Shell、Engine、Animator、PlatformViewAndroid、RuntimeController、Window等对象。但每一个进程DartVM独有一份；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403792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403792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82e9d012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82e9d012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上一页 第三种情况，就是默认情况，可以支持并行渲染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66c2ea5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66c2ea5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https://github.com/flutter/samples/tree/master/add_to_app/multiple_flutters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Lightweight Flutter Engines (PUBLICLY SHARED)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https://docs.google.com/document/d/1NwiZPWHd1te46eP2GWwIezDV9CdMQkODAMuF5kWdtLw/edit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https://github.com/flutter/flutter/issues/72009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http://flutter.dev/go/multiple-engines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66c2ea51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66c2ea51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82e9d01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82e9d01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82e9d012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82e9d012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82e9d012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82e9d012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从原来 Android 上 约 19MB，iOS上 约 13MB，降至约 180kB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5a5b5480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5a5b5480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82e9d012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82e9d012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从原来 Android 上 约 19MB，iOS上 约 13MB，降至约 180kB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82e9d012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82e9d012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EngineGroup, spawn()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82e9d012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82e9d012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772b21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772b21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6c2ea5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66c2ea5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 -&gt; IPC </a:t>
            </a:r>
            <a:r>
              <a:rPr lang="en"/>
              <a:t>序列化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2.8 更新详解</a:t>
            </a:r>
            <a:br>
              <a:rPr lang="en"/>
            </a:br>
            <a:r>
              <a:rPr lang="en"/>
              <a:t>https://mp.weixin.qq.com/s/gtLNFewNG0EBlHS2U2dH8Q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66c2ea51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66c2ea51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吉祥物 </a:t>
            </a:r>
            <a:r>
              <a:rPr lang="en"/>
              <a:t>Dash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66c2ea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66c2ea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5a5b54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5a5b54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媲美原生应用的性能。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使用flutter提效，可以写完代码早点下班回家。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82e9d01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82e9d01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82e9d012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82e9d012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2e9d012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82e9d012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66c2ea5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66c2ea5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Multiple Flutters (PUBLICLY SHARED)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https://docs.google.com/document/d/1fdKRufqUzQvERcqNIUSq-GdabXc4k8VIsClzRElJ6KY/edit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a5b548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a5b548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前面讲到纯flutter应用只有一个FlutterActivity；混合应用可能有FlutterActivity和NativeActivity混合的跳转的情况存在。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https://flutter.cn/docs/development/add-to-app/android/add-flutter-fragment?tab=launch-with-rendermode-java-tab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Roboto Mono Light"/>
              <a:buNone/>
              <a:defRPr sz="24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200"/>
              <a:buFont typeface="Roboto Mono Light"/>
              <a:buNone/>
              <a:defRPr sz="5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None/>
              <a:defRPr sz="1400">
                <a:solidFill>
                  <a:srgbClr val="5F6368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2" type="title"/>
          </p:nvPr>
        </p:nvSpPr>
        <p:spPr>
          <a:xfrm>
            <a:off x="311700" y="125722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title"/>
          </p:nvPr>
        </p:nvSpPr>
        <p:spPr>
          <a:xfrm>
            <a:off x="311700" y="3302475"/>
            <a:ext cx="3706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Call Out">
  <p:cSld name="SECTION_TITLE_AND_DESCRIPTION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39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type="title"/>
          </p:nvPr>
        </p:nvSpPr>
        <p:spPr>
          <a:xfrm>
            <a:off x="929100" y="978450"/>
            <a:ext cx="3555000" cy="24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None/>
              <a:defRPr sz="14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oboto Mono Light"/>
              <a:buNone/>
              <a:defRPr sz="31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RL / CTA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668050" y="2269200"/>
            <a:ext cx="5808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 Light"/>
              <a:buNone/>
              <a:defRPr sz="16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Font typeface="Roboto Mono Light"/>
              <a:buNone/>
              <a:defRPr sz="90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">
    <p:bg>
      <p:bgPr>
        <a:solidFill>
          <a:srgbClr val="20212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56775" y="902275"/>
            <a:ext cx="74304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 Light"/>
              <a:buNone/>
              <a:defRPr sz="22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oboto Mono Light"/>
              <a:buNone/>
              <a:defRPr sz="39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3706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○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5437675" y="-125"/>
            <a:ext cx="3706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55600"/>
            <a:ext cx="37062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 Light"/>
              <a:buNone/>
              <a:defRPr sz="24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50" y="4645200"/>
            <a:ext cx="107685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ibaba/flutter_boost" TargetMode="External"/><Relationship Id="rId4" Type="http://schemas.openxmlformats.org/officeDocument/2006/relationships/hyperlink" Target="https://mp.weixin.qq.com/s/-vyU1JQzdGLUmLGHRImIv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mp.weixin.qq.com/s/-vyU1JQzdGLUmLGHRImIv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flutter/flutter/issues/72009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NwiZPWHd1te46eP2GWwIezDV9CdMQkODAMuF5kWdtLw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uejin.cn/post/7005832844245205005" TargetMode="External"/><Relationship Id="rId4" Type="http://schemas.openxmlformats.org/officeDocument/2006/relationships/hyperlink" Target="https://github.com/flutter/engine/pull/29245" TargetMode="External"/><Relationship Id="rId5" Type="http://schemas.openxmlformats.org/officeDocument/2006/relationships/hyperlink" Target="https://github.com/flutter/engine/pull/29145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flutter/engine/pull/28944/" TargetMode="External"/><Relationship Id="rId4" Type="http://schemas.openxmlformats.org/officeDocument/2006/relationships/hyperlink" Target="https://github.com/flutter/flutter/issues/9499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kia.org/docs/dev/tools/debugger/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918950" y="1270625"/>
            <a:ext cx="4118100" cy="156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2.x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轻量级引擎特性简介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918950" y="3502375"/>
            <a:ext cx="4118100" cy="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李皓骅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字节跳动 - Flutter Infra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40849" l="9230" r="9230" t="26085"/>
          <a:stretch/>
        </p:blipFill>
        <p:spPr>
          <a:xfrm>
            <a:off x="5748450" y="4505050"/>
            <a:ext cx="3041649" cy="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312808" y="4782425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05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34627" l="21845" r="21851" t="1092"/>
          <a:stretch/>
        </p:blipFill>
        <p:spPr>
          <a:xfrm>
            <a:off x="5399225" y="0"/>
            <a:ext cx="3744773" cy="42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6482625" y="1236775"/>
            <a:ext cx="2227200" cy="29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4208775" y="1236775"/>
            <a:ext cx="2227200" cy="29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2099925" y="1236775"/>
            <a:ext cx="2062200" cy="29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/>
          <p:nvPr/>
        </p:nvSpPr>
        <p:spPr>
          <a:xfrm>
            <a:off x="949575" y="1236775"/>
            <a:ext cx="1103700" cy="29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988450" y="3710750"/>
            <a:ext cx="1026900" cy="304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NativeActivity1</a:t>
            </a:r>
            <a:endParaRPr sz="500"/>
          </a:p>
        </p:txBody>
      </p:sp>
      <p:sp>
        <p:nvSpPr>
          <p:cNvPr id="146" name="Google Shape;146;p25"/>
          <p:cNvSpPr/>
          <p:nvPr/>
        </p:nvSpPr>
        <p:spPr>
          <a:xfrm>
            <a:off x="3592061" y="2055923"/>
            <a:ext cx="247482" cy="246996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5033946" y="2055923"/>
            <a:ext cx="247482" cy="246996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6856833" y="2055923"/>
            <a:ext cx="247482" cy="246996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混合栈状态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6544423" y="2103675"/>
            <a:ext cx="2062200" cy="304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NativeActivity2</a:t>
            </a:r>
            <a:endParaRPr sz="500"/>
          </a:p>
        </p:txBody>
      </p:sp>
      <p:sp>
        <p:nvSpPr>
          <p:cNvPr id="151" name="Google Shape;151;p25"/>
          <p:cNvSpPr/>
          <p:nvPr/>
        </p:nvSpPr>
        <p:spPr>
          <a:xfrm>
            <a:off x="2139275" y="3710750"/>
            <a:ext cx="1970100" cy="304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NativeActivity1</a:t>
            </a:r>
            <a:endParaRPr sz="500"/>
          </a:p>
        </p:txBody>
      </p:sp>
      <p:sp>
        <p:nvSpPr>
          <p:cNvPr id="152" name="Google Shape;152;p25"/>
          <p:cNvSpPr/>
          <p:nvPr/>
        </p:nvSpPr>
        <p:spPr>
          <a:xfrm>
            <a:off x="4318150" y="3710675"/>
            <a:ext cx="2062200" cy="304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NativeActivity1</a:t>
            </a:r>
            <a:endParaRPr sz="500"/>
          </a:p>
        </p:txBody>
      </p:sp>
      <p:sp>
        <p:nvSpPr>
          <p:cNvPr id="153" name="Google Shape;153;p25"/>
          <p:cNvSpPr/>
          <p:nvPr/>
        </p:nvSpPr>
        <p:spPr>
          <a:xfrm>
            <a:off x="6544425" y="3705450"/>
            <a:ext cx="2019000" cy="304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NativeActivity1</a:t>
            </a:r>
            <a:endParaRPr sz="500"/>
          </a:p>
        </p:txBody>
      </p:sp>
      <p:sp>
        <p:nvSpPr>
          <p:cNvPr id="154" name="Google Shape;154;p25"/>
          <p:cNvSpPr/>
          <p:nvPr/>
        </p:nvSpPr>
        <p:spPr>
          <a:xfrm>
            <a:off x="2139275" y="2635425"/>
            <a:ext cx="1026900" cy="897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FlutterActivity</a:t>
            </a:r>
            <a:b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(FlutterEngine1)</a:t>
            </a:r>
            <a:endParaRPr sz="500"/>
          </a:p>
        </p:txBody>
      </p:sp>
      <p:cxnSp>
        <p:nvCxnSpPr>
          <p:cNvPr id="155" name="Google Shape;155;p25"/>
          <p:cNvCxnSpPr/>
          <p:nvPr/>
        </p:nvCxnSpPr>
        <p:spPr>
          <a:xfrm>
            <a:off x="824550" y="1236775"/>
            <a:ext cx="0" cy="2960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156" name="Google Shape;156;p25"/>
          <p:cNvSpPr/>
          <p:nvPr/>
        </p:nvSpPr>
        <p:spPr>
          <a:xfrm rot="-5400000">
            <a:off x="-297375" y="2501850"/>
            <a:ext cx="1556700" cy="4446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13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Navigation Stack</a:t>
            </a:r>
            <a:endParaRPr sz="13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155375" y="1324375"/>
            <a:ext cx="6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</a:t>
            </a:r>
            <a:endParaRPr sz="32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3250350" y="2724150"/>
            <a:ext cx="858900" cy="694200"/>
          </a:xfrm>
          <a:prstGeom prst="roundRect">
            <a:avLst>
              <a:gd fmla="val 1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FlutterPage1</a:t>
            </a:r>
            <a:endParaRPr sz="500"/>
          </a:p>
        </p:txBody>
      </p:sp>
      <p:sp>
        <p:nvSpPr>
          <p:cNvPr id="159" name="Google Shape;159;p25"/>
          <p:cNvSpPr/>
          <p:nvPr/>
        </p:nvSpPr>
        <p:spPr>
          <a:xfrm>
            <a:off x="4334625" y="2595175"/>
            <a:ext cx="1026900" cy="940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FlutterActivity</a:t>
            </a:r>
            <a:b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(FlutterEngine1)</a:t>
            </a:r>
            <a:endParaRPr sz="500"/>
          </a:p>
        </p:txBody>
      </p:sp>
      <p:sp>
        <p:nvSpPr>
          <p:cNvPr id="160" name="Google Shape;160;p25"/>
          <p:cNvSpPr/>
          <p:nvPr/>
        </p:nvSpPr>
        <p:spPr>
          <a:xfrm>
            <a:off x="5427775" y="3153400"/>
            <a:ext cx="952500" cy="36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FlutterPage1</a:t>
            </a:r>
            <a:endParaRPr sz="500"/>
          </a:p>
        </p:txBody>
      </p:sp>
      <p:sp>
        <p:nvSpPr>
          <p:cNvPr id="161" name="Google Shape;161;p25"/>
          <p:cNvSpPr/>
          <p:nvPr/>
        </p:nvSpPr>
        <p:spPr>
          <a:xfrm>
            <a:off x="5427750" y="2649375"/>
            <a:ext cx="952500" cy="413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FlutterPage2</a:t>
            </a:r>
            <a:endParaRPr sz="500"/>
          </a:p>
        </p:txBody>
      </p:sp>
      <p:sp>
        <p:nvSpPr>
          <p:cNvPr id="162" name="Google Shape;162;p25"/>
          <p:cNvSpPr/>
          <p:nvPr/>
        </p:nvSpPr>
        <p:spPr>
          <a:xfrm>
            <a:off x="6544425" y="2595175"/>
            <a:ext cx="1026900" cy="940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FlutterActivity</a:t>
            </a:r>
            <a:b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(FlutterEngine1)</a:t>
            </a:r>
            <a:endParaRPr sz="500"/>
          </a:p>
        </p:txBody>
      </p:sp>
      <p:sp>
        <p:nvSpPr>
          <p:cNvPr id="163" name="Google Shape;163;p25"/>
          <p:cNvSpPr/>
          <p:nvPr/>
        </p:nvSpPr>
        <p:spPr>
          <a:xfrm>
            <a:off x="7637575" y="3153400"/>
            <a:ext cx="952500" cy="36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FlutterPage1</a:t>
            </a:r>
            <a:endParaRPr sz="500"/>
          </a:p>
        </p:txBody>
      </p:sp>
      <p:sp>
        <p:nvSpPr>
          <p:cNvPr id="164" name="Google Shape;164;p25"/>
          <p:cNvSpPr/>
          <p:nvPr/>
        </p:nvSpPr>
        <p:spPr>
          <a:xfrm>
            <a:off x="7637550" y="2649375"/>
            <a:ext cx="952500" cy="413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FlutterPage2</a:t>
            </a:r>
            <a:endParaRPr sz="500"/>
          </a:p>
        </p:txBody>
      </p:sp>
      <p:sp>
        <p:nvSpPr>
          <p:cNvPr id="165" name="Google Shape;165;p25"/>
          <p:cNvSpPr txBox="1"/>
          <p:nvPr/>
        </p:nvSpPr>
        <p:spPr>
          <a:xfrm>
            <a:off x="2806575" y="1324375"/>
            <a:ext cx="6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</a:t>
            </a:r>
            <a:endParaRPr sz="32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997925" y="1324375"/>
            <a:ext cx="6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3</a:t>
            </a:r>
            <a:endParaRPr sz="32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345150" y="1329600"/>
            <a:ext cx="6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02124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4</a:t>
            </a:r>
            <a:endParaRPr sz="32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19200" y="52950"/>
            <a:ext cx="637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混合app场景2：</a:t>
            </a:r>
            <a:r>
              <a:rPr lang="en"/>
              <a:t>同时展示多卡片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40055"/>
          <a:stretch/>
        </p:blipFill>
        <p:spPr>
          <a:xfrm>
            <a:off x="4887025" y="139950"/>
            <a:ext cx="2153275" cy="4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type="title"/>
          </p:nvPr>
        </p:nvSpPr>
        <p:spPr>
          <a:xfrm>
            <a:off x="410500" y="1562025"/>
            <a:ext cx="4878000" cy="16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accent1"/>
                </a:solidFill>
              </a:rPr>
              <a:t>需要同时多个FlutterView</a:t>
            </a:r>
            <a:endParaRPr i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accent1"/>
                </a:solidFill>
              </a:rPr>
              <a:t>渲染多个Surface</a:t>
            </a:r>
            <a:endParaRPr i="1" sz="2000">
              <a:solidFill>
                <a:schemeClr val="accent1"/>
              </a:solidFill>
            </a:endParaRPr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7113438" y="1717400"/>
            <a:ext cx="18528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FlutterEngine 1</a:t>
            </a:r>
            <a:endParaRPr sz="2000"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7113438" y="2922650"/>
            <a:ext cx="19137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FlutterEngine 2</a:t>
            </a:r>
            <a:endParaRPr sz="2000"/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7113438" y="4127900"/>
            <a:ext cx="19137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FlutterEngine 3</a:t>
            </a:r>
            <a:endParaRPr sz="2000"/>
          </a:p>
        </p:txBody>
      </p:sp>
      <p:cxnSp>
        <p:nvCxnSpPr>
          <p:cNvPr id="178" name="Google Shape;178;p26"/>
          <p:cNvCxnSpPr/>
          <p:nvPr/>
        </p:nvCxnSpPr>
        <p:spPr>
          <a:xfrm flipH="1">
            <a:off x="7119775" y="2183400"/>
            <a:ext cx="517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6"/>
          <p:cNvCxnSpPr/>
          <p:nvPr/>
        </p:nvCxnSpPr>
        <p:spPr>
          <a:xfrm flipH="1">
            <a:off x="7119775" y="3326400"/>
            <a:ext cx="517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6"/>
          <p:cNvCxnSpPr/>
          <p:nvPr/>
        </p:nvCxnSpPr>
        <p:spPr>
          <a:xfrm flipH="1">
            <a:off x="7119775" y="4545600"/>
            <a:ext cx="517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555600"/>
            <a:ext cx="329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混合栈场景的需求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389600"/>
            <a:ext cx="5523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Mono"/>
                <a:ea typeface="Roboto Mono"/>
                <a:cs typeface="Roboto Mono"/>
                <a:sym typeface="Roboto Mono"/>
              </a:rPr>
              <a:t>独立保存</a:t>
            </a:r>
            <a:r>
              <a:rPr lang="en" sz="2000"/>
              <a:t>导航stack状态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Mono"/>
                <a:ea typeface="Roboto Mono"/>
                <a:cs typeface="Roboto Mono"/>
                <a:sym typeface="Roboto Mono"/>
              </a:rPr>
              <a:t>内存</a:t>
            </a:r>
            <a:r>
              <a:rPr lang="en" sz="2000"/>
              <a:t>占用尽可能少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并行</a:t>
            </a:r>
            <a:r>
              <a:rPr b="1" lang="en" sz="2000">
                <a:latin typeface="Roboto Mono"/>
                <a:ea typeface="Roboto Mono"/>
                <a:cs typeface="Roboto Mono"/>
                <a:sym typeface="Roboto Mono"/>
              </a:rPr>
              <a:t>渲染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数据</a:t>
            </a:r>
            <a:r>
              <a:rPr b="1" lang="en" sz="2000">
                <a:latin typeface="Roboto Mono"/>
                <a:ea typeface="Roboto Mono"/>
                <a:cs typeface="Roboto Mono"/>
                <a:sym typeface="Roboto Mono"/>
              </a:rPr>
              <a:t>共享</a:t>
            </a:r>
            <a:r>
              <a:rPr lang="en" sz="2000"/>
              <a:t>（包括图片缓存）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需要支持 </a:t>
            </a:r>
            <a:r>
              <a:rPr b="1" lang="en" sz="2000">
                <a:latin typeface="Roboto Mono"/>
                <a:ea typeface="Roboto Mono"/>
                <a:cs typeface="Roboto Mono"/>
                <a:sym typeface="Roboto Mono"/>
              </a:rPr>
              <a:t>PlatformView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多引擎的 4 种套路</a:t>
            </a:r>
            <a:endParaRPr/>
          </a:p>
        </p:txBody>
      </p:sp>
      <p:graphicFrame>
        <p:nvGraphicFramePr>
          <p:cNvPr id="192" name="Google Shape;192;p28"/>
          <p:cNvGraphicFramePr/>
          <p:nvPr/>
        </p:nvGraphicFramePr>
        <p:xfrm>
          <a:off x="311700" y="963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{AD99B32C-173D-4BCA-A9B0-2E91A0A591CF}</a:tableStyleId>
              </a:tblPr>
              <a:tblGrid>
                <a:gridCol w="1668125"/>
                <a:gridCol w="1668125"/>
                <a:gridCol w="1668125"/>
                <a:gridCol w="1668125"/>
                <a:gridCol w="1668125"/>
              </a:tblGrid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方法</a:t>
                      </a:r>
                      <a:endParaRPr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/>
                        <a:t>1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/>
                        <a:t>2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/>
                        <a:t>3（</a:t>
                      </a:r>
                      <a:r>
                        <a:rPr b="1" i="1" lang="en" sz="1300"/>
                        <a:t>默认）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/>
                        <a:t>4</a:t>
                      </a:r>
                      <a:endParaRPr b="1" i="1" sz="1300"/>
                    </a:p>
                  </a:txBody>
                  <a:tcPr marT="91425" marB="91425" marR="91425" marL="91425"/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VM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Shell/</a:t>
                      </a:r>
                      <a:r>
                        <a:rPr lang="en" sz="1300"/>
                        <a:t>Engine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多个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Isolate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多个+1个共享Isolate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82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Thread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一套（4个）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多套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多套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1个 </a:t>
                      </a:r>
                      <a:r>
                        <a:rPr lang="en" sz="1100"/>
                        <a:t>platform 线程</a:t>
                      </a:r>
                      <a:br>
                        <a:rPr lang="en" sz="1100"/>
                      </a:br>
                      <a:r>
                        <a:rPr lang="en" sz="1100"/>
                        <a:t>多个 UI 线程</a:t>
                      </a:r>
                      <a:br>
                        <a:rPr lang="en" sz="1100"/>
                      </a:br>
                      <a:r>
                        <a:rPr lang="en" sz="1100"/>
                        <a:t>1个 IO 线程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1个 Raster 线程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Window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只能同时有 </a:t>
                      </a:r>
                      <a:r>
                        <a:rPr lang="en" sz="1300"/>
                        <a:t>1个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可</a:t>
                      </a:r>
                      <a:r>
                        <a:rPr lang="en" sz="1300"/>
                        <a:t>同时多个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可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同时多个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可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同时多个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04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方案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5"/>
                          </a:solidFill>
                        </a:rPr>
                        <a:t>阿里巴巴 flutter_boost</a:t>
                      </a:r>
                      <a:endParaRPr sz="13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3"/>
                        </a:rPr>
                        <a:t>https://github.com/alibaba/flutter_boost</a:t>
                      </a:r>
                      <a:endParaRPr sz="11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</a:rPr>
                        <a:t>字节多引擎方案</a:t>
                      </a:r>
                      <a:br>
                        <a:rPr lang="en" sz="1300">
                          <a:solidFill>
                            <a:schemeClr val="accent1"/>
                          </a:solidFill>
                        </a:rPr>
                      </a:br>
                      <a:r>
                        <a:rPr lang="en" sz="1100" u="sng">
                          <a:solidFill>
                            <a:schemeClr val="hlink"/>
                          </a:solidFill>
                          <a:hlinkClick r:id="rId4"/>
                        </a:rPr>
                        <a:t>https://mp.weixin.qq.com/s/-vyU1JQzdGLUmLGHRImIvg</a:t>
                      </a:r>
                      <a:br>
                        <a:rPr lang="en" sz="1300">
                          <a:solidFill>
                            <a:schemeClr val="accent1"/>
                          </a:solidFill>
                        </a:rPr>
                      </a:br>
                      <a:endParaRPr sz="13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什么都不做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2"/>
                          </a:solidFill>
                        </a:rPr>
                        <a:t>接下来介绍的：</a:t>
                      </a:r>
                      <a:br>
                        <a:rPr lang="en" sz="1300">
                          <a:solidFill>
                            <a:schemeClr val="accent2"/>
                          </a:solidFill>
                        </a:rPr>
                      </a:br>
                      <a:r>
                        <a:rPr lang="en" sz="1300">
                          <a:solidFill>
                            <a:schemeClr val="accent2"/>
                          </a:solidFill>
                        </a:rPr>
                        <a:t>Flutter 2.0 轻量引擎</a:t>
                      </a:r>
                      <a:endParaRPr sz="13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独立</a:t>
            </a:r>
            <a:r>
              <a:rPr lang="en"/>
              <a:t>多引擎（</a:t>
            </a:r>
            <a:r>
              <a:rPr lang="en"/>
              <a:t>默认）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36" y="890300"/>
            <a:ext cx="7570125" cy="37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1807475" y="4573200"/>
            <a:ext cx="64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图片引用自: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https://mp.weixin.qq.com/s/-vyU1JQzdGLUmLGHRImIvg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Flutter 2.0</a:t>
            </a:r>
            <a:br>
              <a:rPr lang="en"/>
            </a:br>
            <a:r>
              <a:rPr lang="en"/>
              <a:t>轻量级引擎是什么？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555600"/>
            <a:ext cx="418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哪些内存可以共享？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</a:t>
            </a:r>
            <a:r>
              <a:rPr lang="en"/>
              <a:t>hreads (</a:t>
            </a:r>
            <a:r>
              <a:rPr lang="en"/>
              <a:t>Platform、UI、IO、Raster  TaskRunners</a:t>
            </a:r>
            <a:r>
              <a:rPr lang="en"/>
              <a:t>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Skia Contexts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GPU Contexts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ImageCache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DartIsolate -&gt; IsolateGroup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FontCollection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……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2340" r="4428" t="0"/>
          <a:stretch/>
        </p:blipFill>
        <p:spPr>
          <a:xfrm>
            <a:off x="3349414" y="0"/>
            <a:ext cx="57945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</a:t>
            </a:r>
            <a:r>
              <a:rPr lang="en"/>
              <a:t>#72009</a:t>
            </a:r>
            <a:br>
              <a:rPr lang="en"/>
            </a:b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Issue: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https://github.com/flutter/flutter/issues/72009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100" y="0"/>
            <a:ext cx="55218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Doc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https://docs.google.com/document/d/1NwiZPWHd1te46eP2GWwIezDV9CdMQkODAMuF5kWdtLw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875" y="118925"/>
            <a:ext cx="5719500" cy="4796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555600"/>
            <a:ext cx="498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独立引擎内存占用</a:t>
            </a:r>
            <a:endParaRPr/>
          </a:p>
        </p:txBody>
      </p:sp>
      <p:graphicFrame>
        <p:nvGraphicFramePr>
          <p:cNvPr id="231" name="Google Shape;231;p34"/>
          <p:cNvGraphicFramePr/>
          <p:nvPr/>
        </p:nvGraphicFramePr>
        <p:xfrm>
          <a:off x="952500" y="17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{AD99B32C-173D-4BCA-A9B0-2E91A0A591CF}</a:tableStyleId>
              </a:tblPr>
              <a:tblGrid>
                <a:gridCol w="2019875"/>
                <a:gridCol w="2019875"/>
              </a:tblGrid>
              <a:tr h="60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1个引擎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40MB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60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10个引擎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235MB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791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Overhead per Engine</a:t>
                      </a:r>
                      <a:endParaRPr sz="1900">
                        <a:solidFill>
                          <a:srgbClr val="5F6368"/>
                        </a:solidFill>
                        <a:latin typeface="Roboto Mono Light"/>
                        <a:ea typeface="Roboto Mono Light"/>
                        <a:cs typeface="Roboto Mono Light"/>
                        <a:sym typeface="Roboto Mon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(</a:t>
                      </a:r>
                      <a: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235-40)/9</a:t>
                      </a:r>
                      <a:br>
                        <a:rPr lang="en" sz="1900">
                          <a:solidFill>
                            <a:srgbClr val="5F6368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</a:br>
                      <a:r>
                        <a:rPr b="1" lang="en" sz="1900">
                          <a:solidFill>
                            <a:srgbClr val="5F636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21.67</a:t>
                      </a:r>
                      <a:r>
                        <a:rPr b="1" lang="en" sz="1900">
                          <a:solidFill>
                            <a:srgbClr val="5F636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MB</a:t>
                      </a:r>
                      <a:endParaRPr b="1" sz="1900">
                        <a:solidFill>
                          <a:srgbClr val="5F636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62" y="0"/>
            <a:ext cx="2879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4567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我们</a:t>
            </a:r>
            <a:r>
              <a:rPr lang="en"/>
              <a:t>为什么喜欢Flutter？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什么是混合app和多引擎？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什么是“轻量级多引擎”？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未来方向</a:t>
            </a:r>
            <a:endParaRPr/>
          </a:p>
        </p:txBody>
      </p:sp>
      <p:sp>
        <p:nvSpPr>
          <p:cNvPr id="83" name="Google Shape;83;p17"/>
          <p:cNvSpPr txBox="1"/>
          <p:nvPr>
            <p:ph idx="4294967295" type="ctrTitle"/>
          </p:nvPr>
        </p:nvSpPr>
        <p:spPr>
          <a:xfrm>
            <a:off x="311700" y="692825"/>
            <a:ext cx="41181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目录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831625" y="1648350"/>
            <a:ext cx="49842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引擎</a:t>
            </a:r>
            <a:r>
              <a:rPr baseline="-25000" lang="en" sz="3200"/>
              <a:t>N+1</a:t>
            </a:r>
            <a:r>
              <a:rPr lang="en" sz="3200"/>
              <a:t> - 引擎</a:t>
            </a:r>
            <a:r>
              <a:rPr baseline="-25000" lang="en" sz="3200"/>
              <a:t>N</a:t>
            </a:r>
            <a:r>
              <a:rPr lang="en" sz="3200"/>
              <a:t> = 180KB</a:t>
            </a:r>
            <a:endParaRPr sz="3200"/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555600"/>
            <a:ext cx="498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2.0 </a:t>
            </a:r>
            <a:r>
              <a:rPr lang="en"/>
              <a:t>轻量级</a:t>
            </a:r>
            <a:r>
              <a:rPr lang="en"/>
              <a:t>引擎内存占用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00" y="2759875"/>
            <a:ext cx="7371401" cy="1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老</a:t>
            </a:r>
            <a:r>
              <a:rPr lang="en"/>
              <a:t>用</a:t>
            </a:r>
            <a:r>
              <a:rPr lang="en"/>
              <a:t>法 &amp; 新用法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0" y="1267275"/>
            <a:ext cx="8647800" cy="37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555600"/>
            <a:ext cx="5150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</a:t>
            </a:r>
            <a:r>
              <a:rPr lang="en"/>
              <a:t>2.0到2.8</a:t>
            </a:r>
            <a:r>
              <a:rPr lang="en"/>
              <a:t>又实现了哪些功能？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389600"/>
            <a:ext cx="7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 </a:t>
            </a:r>
            <a:r>
              <a:rPr lang="en"/>
              <a:t>Isolate 通讯 (Flutter 2.8) #36097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 </a:t>
            </a:r>
            <a:r>
              <a:rPr lang="en"/>
              <a:t>PlatformView 的</a:t>
            </a:r>
            <a:r>
              <a:rPr lang="en"/>
              <a:t>多引擎线程合并</a:t>
            </a:r>
            <a:r>
              <a:rPr lang="en"/>
              <a:t>支持 (by me </a:t>
            </a:r>
            <a:r>
              <a:rPr lang="en"/>
              <a:t>😊</a:t>
            </a:r>
            <a:r>
              <a:rPr lang="en"/>
              <a:t>) #73620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https://juejin.cn/post/7005832844245205005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lang="en"/>
              <a:t>单独加载 service isolate (Flutter 2.8)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https://github.com/flutter/engine/pull/29245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lang="en"/>
              <a:t>引擎启动UI/Raster线程异步 (Flutter 2.8)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https://github.com/flutter/engine/pull/29145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etc..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未来方向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未来方向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208325"/>
            <a:ext cx="7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🚵 </a:t>
            </a:r>
            <a:r>
              <a:rPr lang="en"/>
              <a:t>iOS Surface 销</a:t>
            </a:r>
            <a:r>
              <a:rPr lang="en"/>
              <a:t>毁 </a:t>
            </a:r>
            <a:r>
              <a:rPr lang="en"/>
              <a:t>#77621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🚵 </a:t>
            </a:r>
            <a:r>
              <a:rPr lang="en"/>
              <a:t>Easier FlutterEngines interop #33288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100MB per Isolate ImageCache 问题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11700" y="2571750"/>
            <a:ext cx="7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更多可能？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WIP: PlatformView 优化成不依赖 thread merging: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https://github.com/flutter/engine/pull/28944/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* 是否可以把多个轻量级引擎放在同一个 RootIsolate 运行？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https://github.com/flutter/flutter/issues/94995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/>
        </p:nvSpPr>
        <p:spPr>
          <a:xfrm>
            <a:off x="5079450" y="2699075"/>
            <a:ext cx="19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（吉祥物: Dash）</a:t>
            </a:r>
            <a:endParaRPr/>
          </a:p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988038" y="3002800"/>
            <a:ext cx="7167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 &amp; let’s Flutter!</a:t>
            </a:r>
            <a:endParaRPr sz="2400"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11205" t="0"/>
          <a:stretch/>
        </p:blipFill>
        <p:spPr>
          <a:xfrm>
            <a:off x="2417238" y="622200"/>
            <a:ext cx="4309524" cy="26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我们</a:t>
            </a:r>
            <a:r>
              <a:rPr lang="en"/>
              <a:t>为什么</a:t>
            </a:r>
            <a:br>
              <a:rPr lang="en"/>
            </a:br>
            <a:r>
              <a:rPr lang="en"/>
              <a:t>喜欢用 Flutter 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555600"/>
            <a:ext cx="32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Flutter: 跨平台框架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389600"/>
            <a:ext cx="343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</a:t>
            </a:r>
            <a:r>
              <a:rPr lang="en"/>
              <a:t>由     于 2017 年推出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– 基于        实现自渲染引擎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– 使用          语言开发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– 通过 JIT 支持 hot reload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– 通过 AOT 实现媲美原生的性能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652" r="36584" t="0"/>
          <a:stretch/>
        </p:blipFill>
        <p:spPr>
          <a:xfrm>
            <a:off x="3742425" y="0"/>
            <a:ext cx="54015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25" y="1381062"/>
            <a:ext cx="400850" cy="4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400" y="1851650"/>
            <a:ext cx="627648" cy="34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225" y="2197900"/>
            <a:ext cx="1054500" cy="5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100" y="3541275"/>
            <a:ext cx="2469500" cy="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19200" y="52950"/>
            <a:ext cx="494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自渲染是怎样嵌入 app 的？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150" y="755900"/>
            <a:ext cx="2098002" cy="37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18114" l="606" r="0" t="690"/>
          <a:stretch/>
        </p:blipFill>
        <p:spPr>
          <a:xfrm>
            <a:off x="360475" y="755900"/>
            <a:ext cx="5503974" cy="37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19200" y="52950"/>
            <a:ext cx="494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自渲染是怎样嵌入 app 的？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9033" l="0" r="17871" t="0"/>
          <a:stretch/>
        </p:blipFill>
        <p:spPr>
          <a:xfrm>
            <a:off x="389888" y="926600"/>
            <a:ext cx="8364227" cy="34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Skia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https://skia.org/docs/dev/tools/debugger/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0" l="2444" r="2453" t="0"/>
          <a:stretch/>
        </p:blipFill>
        <p:spPr>
          <a:xfrm>
            <a:off x="3742425" y="0"/>
            <a:ext cx="5401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517250" y="1387525"/>
            <a:ext cx="5565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Flutter</a:t>
            </a:r>
            <a:r>
              <a:rPr lang="en"/>
              <a:t>多引擎</a:t>
            </a:r>
            <a:br>
              <a:rPr lang="en"/>
            </a:br>
            <a:r>
              <a:rPr lang="en"/>
              <a:t>是什么？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219200" y="52950"/>
            <a:ext cx="32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混合app场景1：混合栈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0" y="808650"/>
            <a:ext cx="2105025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113" y="799113"/>
            <a:ext cx="208597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750" y="795375"/>
            <a:ext cx="2130799" cy="37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808650"/>
            <a:ext cx="20955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2521713" y="4651600"/>
            <a:ext cx="18528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FlutterEngine 1</a:t>
            </a:r>
            <a:endParaRPr sz="2000"/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6894201" y="4651600"/>
            <a:ext cx="19515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FlutterEngine 2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